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4630400" cy="9144000"/>
  <p:notesSz cx="6858000" cy="9144000"/>
  <p:defaultTextStyle>
    <a:defPPr>
      <a:defRPr lang="en-US"/>
    </a:defPPr>
    <a:lvl1pPr marL="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9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19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8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60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39" algn="l" defTabSz="4571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880" y="-384"/>
      </p:cViewPr>
      <p:guideLst>
        <p:guide orient="horz" pos="2880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1" y="2840569"/>
            <a:ext cx="1243584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5181600"/>
            <a:ext cx="1024128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22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6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2" y="5875868"/>
            <a:ext cx="1243584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2" y="3875620"/>
            <a:ext cx="1243584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1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2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4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2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1" y="2133600"/>
            <a:ext cx="6461760" cy="6034618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1" y="2133600"/>
            <a:ext cx="6461760" cy="6034618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56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46818"/>
            <a:ext cx="6464301" cy="853016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39" indent="0">
              <a:buNone/>
              <a:defRPr sz="1600" b="1"/>
            </a:lvl4pPr>
            <a:lvl5pPr marL="1828719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60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899834"/>
            <a:ext cx="6464301" cy="526838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2" y="2046818"/>
            <a:ext cx="6466840" cy="853016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39" indent="0">
              <a:buNone/>
              <a:defRPr sz="1600" b="1"/>
            </a:lvl4pPr>
            <a:lvl5pPr marL="1828719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60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2" y="2899834"/>
            <a:ext cx="6466840" cy="526838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54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1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48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64067"/>
            <a:ext cx="4813301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1" y="364068"/>
            <a:ext cx="817880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913468"/>
            <a:ext cx="4813301" cy="6254751"/>
          </a:xfrm>
        </p:spPr>
        <p:txBody>
          <a:bodyPr/>
          <a:lstStyle>
            <a:lvl1pPr marL="0" indent="0">
              <a:buNone/>
              <a:defRPr sz="15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39" indent="0">
              <a:buNone/>
              <a:defRPr sz="900"/>
            </a:lvl4pPr>
            <a:lvl5pPr marL="1828719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60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4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6400801"/>
            <a:ext cx="877824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817034"/>
            <a:ext cx="877824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500"/>
            </a:lvl3pPr>
            <a:lvl4pPr marL="1371539" indent="0">
              <a:buNone/>
              <a:defRPr sz="2000"/>
            </a:lvl4pPr>
            <a:lvl5pPr marL="1828719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60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7156452"/>
            <a:ext cx="8778240" cy="1073149"/>
          </a:xfrm>
        </p:spPr>
        <p:txBody>
          <a:bodyPr/>
          <a:lstStyle>
            <a:lvl1pPr marL="0" indent="0">
              <a:buNone/>
              <a:defRPr sz="15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39" indent="0">
              <a:buNone/>
              <a:defRPr sz="900"/>
            </a:lvl4pPr>
            <a:lvl5pPr marL="1828719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60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16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05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66186"/>
            <a:ext cx="3291841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1" y="366186"/>
            <a:ext cx="963168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7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66184"/>
            <a:ext cx="13167360" cy="152400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33600"/>
            <a:ext cx="13167360" cy="6034618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1" y="8475135"/>
            <a:ext cx="3413760" cy="486833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E8890-B3BA-0245-B9B8-353C4AD960E0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8475135"/>
            <a:ext cx="4632960" cy="486833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8475135"/>
            <a:ext cx="3413760" cy="486833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AD16B-3471-3D40-B1E2-485251979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0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8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5" indent="-342885" algn="l" defTabSz="45718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8" indent="-285738" algn="l" defTabSz="45718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0" indent="-228590" algn="l" defTabSz="457180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9" indent="-228590" algn="l" defTabSz="45718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0" indent="-228590" algn="l" defTabSz="45718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0" indent="-228590" algn="l" defTabSz="45718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0" indent="-228590" algn="l" defTabSz="45718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0" indent="-228590" algn="l" defTabSz="45718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9" indent="-228590" algn="l" defTabSz="45718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9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9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3270621"/>
            <a:ext cx="14630400" cy="2385264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tx1"/>
              </a:contourClr>
            </a:sp3d>
          </a:bodyPr>
          <a:lstStyle/>
          <a:p>
            <a:pPr algn="ctr"/>
            <a:r>
              <a:rPr lang="en-US" sz="149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Gothic"/>
                <a:cs typeface="Century Gothic"/>
              </a:rPr>
              <a:t>interconnected</a:t>
            </a:r>
          </a:p>
        </p:txBody>
      </p:sp>
      <p:sp>
        <p:nvSpPr>
          <p:cNvPr id="5" name="Rectangle 4"/>
          <p:cNvSpPr/>
          <p:nvPr/>
        </p:nvSpPr>
        <p:spPr>
          <a:xfrm>
            <a:off x="2" y="5666879"/>
            <a:ext cx="14630399" cy="1631212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10000" b="1" dirty="0">
                <a:ln w="38100" cmpd="sng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 CY"/>
                <a:cs typeface="Helvetica CY"/>
              </a:rPr>
              <a:t> </a:t>
            </a:r>
            <a:r>
              <a:rPr lang="en-US" sz="100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 CY"/>
                <a:cs typeface="Helvetica CY"/>
              </a:rPr>
              <a:t>depend on each other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522794" y="7298095"/>
            <a:ext cx="5544699" cy="1631212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10000" b="1" dirty="0">
                <a:ln w="381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Gothic"/>
                <a:cs typeface="Century Gothic"/>
              </a:rPr>
              <a:t>function.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13181936" y="6142747"/>
            <a:ext cx="1031933" cy="1169547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7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to</a:t>
            </a:r>
          </a:p>
        </p:txBody>
      </p:sp>
      <p:sp>
        <p:nvSpPr>
          <p:cNvPr id="8" name="Rectangle 7"/>
          <p:cNvSpPr/>
          <p:nvPr/>
        </p:nvSpPr>
        <p:spPr>
          <a:xfrm>
            <a:off x="1566936" y="804222"/>
            <a:ext cx="10491314" cy="2677652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ct val="60000"/>
              </a:lnSpc>
            </a:pPr>
            <a:r>
              <a:rPr lang="en-US" sz="9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ouse M.D."/>
                <a:cs typeface="House M.D."/>
              </a:rPr>
              <a:t>  organ</a:t>
            </a:r>
          </a:p>
          <a:p>
            <a:pPr algn="ctr">
              <a:lnSpc>
                <a:spcPct val="60000"/>
              </a:lnSpc>
            </a:pPr>
            <a:r>
              <a:rPr lang="en-US" sz="9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ouse M.D."/>
                <a:cs typeface="House M.D."/>
              </a:rPr>
              <a:t> systems </a:t>
            </a:r>
          </a:p>
        </p:txBody>
      </p:sp>
      <p:sp>
        <p:nvSpPr>
          <p:cNvPr id="9" name="Rectangle 8"/>
          <p:cNvSpPr/>
          <p:nvPr/>
        </p:nvSpPr>
        <p:spPr>
          <a:xfrm>
            <a:off x="-317654" y="278738"/>
            <a:ext cx="4057276" cy="181203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49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All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126861" y="1850662"/>
            <a:ext cx="2110140" cy="1631212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10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943" y="5671278"/>
            <a:ext cx="1780585" cy="1169547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7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271024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697" y="532719"/>
            <a:ext cx="7942300" cy="4153954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en-US" sz="18200" b="1" spc="6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cience Fair"/>
                <a:cs typeface="Science Fair"/>
              </a:rPr>
              <a:t>Organ</a:t>
            </a:r>
            <a:r>
              <a:rPr lang="en-US" sz="16600" b="1" spc="6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cience Fair"/>
                <a:cs typeface="Science Fair"/>
              </a:rPr>
              <a:t> </a:t>
            </a:r>
            <a:r>
              <a:rPr lang="en-US" sz="14200" b="1" spc="-3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cience Fair"/>
                <a:cs typeface="Science Fair"/>
              </a:rPr>
              <a:t>systems</a:t>
            </a:r>
          </a:p>
        </p:txBody>
      </p:sp>
      <p:sp>
        <p:nvSpPr>
          <p:cNvPr id="3" name="Rectangle 2"/>
          <p:cNvSpPr/>
          <p:nvPr/>
        </p:nvSpPr>
        <p:spPr>
          <a:xfrm>
            <a:off x="8292427" y="2304828"/>
            <a:ext cx="11060608" cy="2103136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80000"/>
              </a:lnSpc>
            </a:pPr>
            <a:r>
              <a:rPr lang="en-US" sz="8000" b="1" spc="3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work to </a:t>
            </a:r>
          </a:p>
          <a:p>
            <a:pPr>
              <a:lnSpc>
                <a:spcPct val="80000"/>
              </a:lnSpc>
            </a:pPr>
            <a:r>
              <a:rPr lang="en-US" sz="8000" b="1" spc="3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		maintain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-214562" y="3880250"/>
            <a:ext cx="15059542" cy="3000817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tx1"/>
              </a:contourClr>
            </a:sp3d>
          </a:bodyPr>
          <a:lstStyle/>
          <a:p>
            <a:pPr algn="ctr"/>
            <a:r>
              <a:rPr lang="en-US" sz="18900" b="1" spc="-3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neva"/>
                <a:cs typeface="Geneva"/>
              </a:rPr>
              <a:t>homeostasis</a:t>
            </a:r>
            <a:r>
              <a:rPr lang="en-US" sz="15000" b="1" spc="-3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neva"/>
                <a:cs typeface="Geneva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488294" y="6676377"/>
            <a:ext cx="11600550" cy="1938988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6000" spc="-3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venir Black"/>
                <a:cs typeface="Avenir Black"/>
              </a:rPr>
              <a:t>nearly constant internal conditions </a:t>
            </a:r>
            <a:r>
              <a:rPr lang="en-US" sz="6000" spc="6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venir Black"/>
                <a:cs typeface="Avenir Black"/>
              </a:rPr>
              <a:t>within the human body</a:t>
            </a:r>
            <a:endParaRPr lang="en-US" sz="6000" spc="60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venir Black"/>
              <a:cs typeface="Avenir Black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98719" y="6174177"/>
            <a:ext cx="779150" cy="255454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r>
              <a:rPr lang="en-US" sz="16000" spc="-3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</a:t>
            </a:r>
            <a:endParaRPr lang="en-US" sz="16000" dirty="0">
              <a:ln w="12700">
                <a:solidFill>
                  <a:schemeClr val="tx1"/>
                </a:solidFill>
                <a:prstDash val="solid"/>
              </a:ln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699268" y="6174177"/>
            <a:ext cx="779150" cy="255454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r>
              <a:rPr lang="en-US" sz="16000" spc="-3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)</a:t>
            </a:r>
            <a:endParaRPr lang="en-US" sz="16000" dirty="0">
              <a:ln>
                <a:solidFill>
                  <a:schemeClr val="tx1"/>
                </a:solidFill>
              </a:ln>
              <a:latin typeface="Arial"/>
              <a:cs typeface="Arial"/>
            </a:endParaRPr>
          </a:p>
        </p:txBody>
      </p:sp>
      <p:sp>
        <p:nvSpPr>
          <p:cNvPr id="8" name="Bent-Up Arrow 7"/>
          <p:cNvSpPr/>
          <p:nvPr/>
        </p:nvSpPr>
        <p:spPr>
          <a:xfrm rot="5400000">
            <a:off x="1060934" y="6888821"/>
            <a:ext cx="1035105" cy="1040459"/>
          </a:xfrm>
          <a:prstGeom prst="bentUpArrow">
            <a:avLst>
              <a:gd name="adj1" fmla="val 8762"/>
              <a:gd name="adj2" fmla="val 19055"/>
              <a:gd name="adj3" fmla="val 30285"/>
            </a:avLst>
          </a:prstGeom>
          <a:solidFill>
            <a:schemeClr val="bg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91436" tIns="45718" rIns="91436" bIns="45718" spcCol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76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127" y="-457606"/>
            <a:ext cx="12931737" cy="3477871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3">
                  <a:lumMod val="50000"/>
                </a:schemeClr>
              </a:contourClr>
            </a:sp3d>
          </a:bodyPr>
          <a:lstStyle/>
          <a:p>
            <a:pPr algn="ctr"/>
            <a:r>
              <a:rPr lang="en-US" sz="22000" b="1" dirty="0">
                <a:ln w="28575" cmpd="sng">
                  <a:solidFill>
                    <a:schemeClr val="accent3">
                      <a:lumMod val="50000"/>
                    </a:schemeClr>
                  </a:solidFill>
                </a:ln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75000">
                      <a:schemeClr val="accent3">
                        <a:lumMod val="75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urostile"/>
                <a:cs typeface="Eurostile"/>
              </a:rPr>
              <a:t>Physiology</a:t>
            </a:r>
          </a:p>
        </p:txBody>
      </p:sp>
      <p:sp>
        <p:nvSpPr>
          <p:cNvPr id="3" name="Rectangle 2"/>
          <p:cNvSpPr/>
          <p:nvPr/>
        </p:nvSpPr>
        <p:spPr>
          <a:xfrm>
            <a:off x="1085974" y="3298067"/>
            <a:ext cx="9228049" cy="1215713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73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Gothic"/>
                <a:cs typeface="Century Gothic"/>
              </a:rPr>
              <a:t>helps us understand</a:t>
            </a:r>
          </a:p>
        </p:txBody>
      </p:sp>
      <p:sp>
        <p:nvSpPr>
          <p:cNvPr id="4" name="Rectangle 3"/>
          <p:cNvSpPr/>
          <p:nvPr/>
        </p:nvSpPr>
        <p:spPr>
          <a:xfrm>
            <a:off x="1610382" y="4207400"/>
            <a:ext cx="13138324" cy="3170095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tx1"/>
              </a:contourClr>
            </a:sp3d>
          </a:bodyPr>
          <a:lstStyle/>
          <a:p>
            <a:pPr algn="ctr"/>
            <a:r>
              <a:rPr lang="en-US" sz="20000" b="1" spc="6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neva"/>
                <a:cs typeface="Geneva"/>
              </a:rPr>
              <a:t>pathology</a:t>
            </a:r>
          </a:p>
        </p:txBody>
      </p:sp>
      <p:sp>
        <p:nvSpPr>
          <p:cNvPr id="5" name="Rectangle 4"/>
          <p:cNvSpPr/>
          <p:nvPr/>
        </p:nvSpPr>
        <p:spPr>
          <a:xfrm>
            <a:off x="2008068" y="6777332"/>
            <a:ext cx="9960321" cy="1200325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7200" b="1" dirty="0" smtClean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INFECTED"/>
                <a:cs typeface="INFECTED"/>
              </a:rPr>
              <a:t>(the </a:t>
            </a:r>
            <a:r>
              <a:rPr lang="en-US" sz="72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INFECTED"/>
                <a:cs typeface="INFECTED"/>
              </a:rPr>
              <a:t>science of disease)</a:t>
            </a:r>
          </a:p>
        </p:txBody>
      </p:sp>
      <p:sp>
        <p:nvSpPr>
          <p:cNvPr id="6" name="Rectangle 5"/>
          <p:cNvSpPr/>
          <p:nvPr/>
        </p:nvSpPr>
        <p:spPr>
          <a:xfrm>
            <a:off x="13997831" y="5438507"/>
            <a:ext cx="651282" cy="1938988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tx1"/>
              </a:contourClr>
            </a:sp3d>
          </a:bodyPr>
          <a:lstStyle/>
          <a:p>
            <a:pPr algn="ctr"/>
            <a:r>
              <a:rPr lang="en-US" sz="12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neva"/>
                <a:cs typeface="Genev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7716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44</Words>
  <Application>Microsoft Macintosh PowerPoint</Application>
  <PresentationFormat>Custom</PresentationFormat>
  <Paragraphs>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Siebert</dc:creator>
  <cp:lastModifiedBy>Justin Siebert</cp:lastModifiedBy>
  <cp:revision>12</cp:revision>
  <cp:lastPrinted>2015-08-09T20:28:23Z</cp:lastPrinted>
  <dcterms:created xsi:type="dcterms:W3CDTF">2015-08-09T18:18:08Z</dcterms:created>
  <dcterms:modified xsi:type="dcterms:W3CDTF">2015-08-09T20:33:49Z</dcterms:modified>
</cp:coreProperties>
</file>